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BEA56DEF-BEA5-464C-8D1E-E2D77C2A45B8}" type="datetimeFigureOut">
              <a:rPr lang="ar-IQ" smtClean="0"/>
              <a:pPr/>
              <a:t>24/01/1439</a:t>
            </a:fld>
            <a:endParaRPr lang="ar-IQ" dirty="0"/>
          </a:p>
        </p:txBody>
      </p:sp>
      <p:sp>
        <p:nvSpPr>
          <p:cNvPr id="2" name="عنصر نائب للتذييل 1"/>
          <p:cNvSpPr>
            <a:spLocks noGrp="1"/>
          </p:cNvSpPr>
          <p:nvPr>
            <p:ph type="ftr" sz="quarter" idx="11"/>
          </p:nvPr>
        </p:nvSpPr>
        <p:spPr/>
        <p:txBody>
          <a:bodyPr/>
          <a:lstStyle/>
          <a:p>
            <a:endParaRPr lang="ar-IQ" dirty="0"/>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821757B6-715B-4408-AAB0-8C31662B3A2F}" type="slidenum">
              <a:rPr lang="ar-IQ" smtClean="0"/>
              <a:pPr/>
              <a:t>‹#›</a:t>
            </a:fld>
            <a:endParaRPr lang="ar-IQ" dirty="0"/>
          </a:p>
        </p:txBody>
      </p:sp>
    </p:spTree>
  </p:cSld>
  <p:clrMapOvr>
    <a:masterClrMapping/>
  </p:clrMapOvr>
  <p:transition>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EA56DEF-BEA5-464C-8D1E-E2D77C2A45B8}" type="datetimeFigureOut">
              <a:rPr lang="ar-IQ" smtClean="0"/>
              <a:pPr/>
              <a:t>24/01/1439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21757B6-715B-4408-AAB0-8C31662B3A2F}" type="slidenum">
              <a:rPr lang="ar-IQ" smtClean="0"/>
              <a:pPr/>
              <a:t>‹#›</a:t>
            </a:fld>
            <a:endParaRPr lang="ar-IQ" dirty="0"/>
          </a:p>
        </p:txBody>
      </p:sp>
    </p:spTree>
  </p:cSld>
  <p:clrMapOvr>
    <a:masterClrMapping/>
  </p:clrMapOvr>
  <p:transition>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EA56DEF-BEA5-464C-8D1E-E2D77C2A45B8}" type="datetimeFigureOut">
              <a:rPr lang="ar-IQ" smtClean="0"/>
              <a:pPr/>
              <a:t>24/01/1439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21757B6-715B-4408-AAB0-8C31662B3A2F}" type="slidenum">
              <a:rPr lang="ar-IQ" smtClean="0"/>
              <a:pPr/>
              <a:t>‹#›</a:t>
            </a:fld>
            <a:endParaRPr lang="ar-IQ" dirty="0"/>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BEA56DEF-BEA5-464C-8D1E-E2D77C2A45B8}" type="datetimeFigureOut">
              <a:rPr lang="ar-IQ" smtClean="0"/>
              <a:pPr/>
              <a:t>24/01/1439</a:t>
            </a:fld>
            <a:endParaRPr lang="ar-IQ" dirty="0"/>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dirty="0"/>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821757B6-715B-4408-AAB0-8C31662B3A2F}" type="slidenum">
              <a:rPr lang="ar-IQ" smtClean="0"/>
              <a:pPr/>
              <a:t>‹#›</a:t>
            </a:fld>
            <a:endParaRPr lang="ar-IQ" dirty="0"/>
          </a:p>
        </p:txBody>
      </p:sp>
    </p:spTree>
  </p:cSld>
  <p:clrMapOvr>
    <a:masterClrMapping/>
  </p:clrMapOvr>
  <p:transition>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BEA56DEF-BEA5-464C-8D1E-E2D77C2A45B8}" type="datetimeFigureOut">
              <a:rPr lang="ar-IQ" smtClean="0"/>
              <a:pPr/>
              <a:t>24/01/1439</a:t>
            </a:fld>
            <a:endParaRPr lang="ar-IQ" dirty="0"/>
          </a:p>
        </p:txBody>
      </p:sp>
      <p:sp>
        <p:nvSpPr>
          <p:cNvPr id="11" name="عنصر نائب للتذييل 10"/>
          <p:cNvSpPr>
            <a:spLocks noGrp="1"/>
          </p:cNvSpPr>
          <p:nvPr>
            <p:ph type="ftr" sz="quarter" idx="11"/>
          </p:nvPr>
        </p:nvSpPr>
        <p:spPr/>
        <p:txBody>
          <a:bodyPr/>
          <a:lstStyle/>
          <a:p>
            <a:endParaRPr lang="ar-IQ" dirty="0"/>
          </a:p>
        </p:txBody>
      </p:sp>
      <p:sp>
        <p:nvSpPr>
          <p:cNvPr id="16" name="عنصر نائب لرقم الشريحة 15"/>
          <p:cNvSpPr>
            <a:spLocks noGrp="1"/>
          </p:cNvSpPr>
          <p:nvPr>
            <p:ph type="sldNum" sz="quarter" idx="12"/>
          </p:nvPr>
        </p:nvSpPr>
        <p:spPr/>
        <p:txBody>
          <a:bodyPr/>
          <a:lstStyle/>
          <a:p>
            <a:fld id="{821757B6-715B-4408-AAB0-8C31662B3A2F}" type="slidenum">
              <a:rPr lang="ar-IQ" smtClean="0"/>
              <a:pPr/>
              <a:t>‹#›</a:t>
            </a:fld>
            <a:endParaRPr lang="ar-IQ" dirty="0"/>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BEA56DEF-BEA5-464C-8D1E-E2D77C2A45B8}" type="datetimeFigureOut">
              <a:rPr lang="ar-IQ" smtClean="0"/>
              <a:pPr/>
              <a:t>24/01/1439</a:t>
            </a:fld>
            <a:endParaRPr lang="ar-IQ" dirty="0"/>
          </a:p>
        </p:txBody>
      </p:sp>
      <p:sp>
        <p:nvSpPr>
          <p:cNvPr id="10" name="عنصر نائب للتذييل 9"/>
          <p:cNvSpPr>
            <a:spLocks noGrp="1"/>
          </p:cNvSpPr>
          <p:nvPr>
            <p:ph type="ftr" sz="quarter" idx="11"/>
          </p:nvPr>
        </p:nvSpPr>
        <p:spPr/>
        <p:txBody>
          <a:bodyPr/>
          <a:lstStyle/>
          <a:p>
            <a:endParaRPr lang="ar-IQ" dirty="0"/>
          </a:p>
        </p:txBody>
      </p:sp>
      <p:sp>
        <p:nvSpPr>
          <p:cNvPr id="31" name="عنصر نائب لرقم الشريحة 30"/>
          <p:cNvSpPr>
            <a:spLocks noGrp="1"/>
          </p:cNvSpPr>
          <p:nvPr>
            <p:ph type="sldNum" sz="quarter" idx="12"/>
          </p:nvPr>
        </p:nvSpPr>
        <p:spPr/>
        <p:txBody>
          <a:bodyPr/>
          <a:lstStyle/>
          <a:p>
            <a:fld id="{821757B6-715B-4408-AAB0-8C31662B3A2F}" type="slidenum">
              <a:rPr lang="ar-IQ" smtClean="0"/>
              <a:pPr/>
              <a:t>‹#›</a:t>
            </a:fld>
            <a:endParaRPr lang="ar-IQ" dirty="0"/>
          </a:p>
        </p:txBody>
      </p:sp>
    </p:spTree>
  </p:cSld>
  <p:clrMapOvr>
    <a:masterClrMapping/>
  </p:clrMapOvr>
  <p:transition>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BEA56DEF-BEA5-464C-8D1E-E2D77C2A45B8}" type="datetimeFigureOut">
              <a:rPr lang="ar-IQ" smtClean="0"/>
              <a:pPr/>
              <a:t>24/01/1439</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a:xfrm>
            <a:off x="8229600" y="6477000"/>
            <a:ext cx="762000" cy="246888"/>
          </a:xfrm>
        </p:spPr>
        <p:txBody>
          <a:bodyPr/>
          <a:lstStyle/>
          <a:p>
            <a:fld id="{821757B6-715B-4408-AAB0-8C31662B3A2F}" type="slidenum">
              <a:rPr lang="ar-IQ" smtClean="0"/>
              <a:pPr/>
              <a:t>‹#›</a:t>
            </a:fld>
            <a:endParaRPr lang="ar-IQ" dirty="0"/>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ransition>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BEA56DEF-BEA5-464C-8D1E-E2D77C2A45B8}" type="datetimeFigureOut">
              <a:rPr lang="ar-IQ" smtClean="0"/>
              <a:pPr/>
              <a:t>24/01/1439</a:t>
            </a:fld>
            <a:endParaRPr lang="ar-IQ" dirty="0"/>
          </a:p>
        </p:txBody>
      </p:sp>
      <p:sp>
        <p:nvSpPr>
          <p:cNvPr id="21" name="عنصر نائب للتذييل 20"/>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21757B6-715B-4408-AAB0-8C31662B3A2F}" type="slidenum">
              <a:rPr lang="ar-IQ" smtClean="0"/>
              <a:pPr/>
              <a:t>‹#›</a:t>
            </a:fld>
            <a:endParaRPr lang="ar-IQ" dirty="0"/>
          </a:p>
        </p:txBody>
      </p:sp>
    </p:spTree>
  </p:cSld>
  <p:clrMapOvr>
    <a:masterClrMapping/>
  </p:clrMapOvr>
  <p:transition>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BEA56DEF-BEA5-464C-8D1E-E2D77C2A45B8}" type="datetimeFigureOut">
              <a:rPr lang="ar-IQ" smtClean="0"/>
              <a:pPr/>
              <a:t>24/01/1439</a:t>
            </a:fld>
            <a:endParaRPr lang="ar-IQ" dirty="0"/>
          </a:p>
        </p:txBody>
      </p:sp>
      <p:sp>
        <p:nvSpPr>
          <p:cNvPr id="24" name="عنصر نائب للتذييل 23"/>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821757B6-715B-4408-AAB0-8C31662B3A2F}" type="slidenum">
              <a:rPr lang="ar-IQ" smtClean="0"/>
              <a:pPr/>
              <a:t>‹#›</a:t>
            </a:fld>
            <a:endParaRPr lang="ar-IQ" dirty="0"/>
          </a:p>
        </p:txBody>
      </p:sp>
    </p:spTree>
  </p:cSld>
  <p:clrMapOvr>
    <a:masterClrMapping/>
  </p:clrMapOvr>
  <p:transition>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BEA56DEF-BEA5-464C-8D1E-E2D77C2A45B8}" type="datetimeFigureOut">
              <a:rPr lang="ar-IQ" smtClean="0"/>
              <a:pPr/>
              <a:t>24/01/1439</a:t>
            </a:fld>
            <a:endParaRPr lang="ar-IQ" dirty="0"/>
          </a:p>
        </p:txBody>
      </p:sp>
      <p:sp>
        <p:nvSpPr>
          <p:cNvPr id="29" name="عنصر نائب للتذييل 28"/>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821757B6-715B-4408-AAB0-8C31662B3A2F}" type="slidenum">
              <a:rPr lang="ar-IQ" smtClean="0"/>
              <a:pPr/>
              <a:t>‹#›</a:t>
            </a:fld>
            <a:endParaRPr lang="ar-IQ" dirty="0"/>
          </a:p>
        </p:txBody>
      </p:sp>
    </p:spTree>
  </p:cSld>
  <p:clrMapOvr>
    <a:masterClrMapping/>
  </p:clrMapOvr>
  <p:transition>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dirty="0"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BEA56DEF-BEA5-464C-8D1E-E2D77C2A45B8}" type="datetimeFigureOut">
              <a:rPr lang="ar-IQ" smtClean="0"/>
              <a:pPr/>
              <a:t>24/01/1439</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31" name="عنصر نائب لرقم الشريحة 30"/>
          <p:cNvSpPr>
            <a:spLocks noGrp="1"/>
          </p:cNvSpPr>
          <p:nvPr>
            <p:ph type="sldNum" sz="quarter" idx="12"/>
          </p:nvPr>
        </p:nvSpPr>
        <p:spPr/>
        <p:txBody>
          <a:bodyPr/>
          <a:lstStyle/>
          <a:p>
            <a:fld id="{821757B6-715B-4408-AAB0-8C31662B3A2F}" type="slidenum">
              <a:rPr lang="ar-IQ" smtClean="0"/>
              <a:pPr/>
              <a:t>‹#›</a:t>
            </a:fld>
            <a:endParaRPr lang="ar-IQ" dirty="0"/>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transition>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EA56DEF-BEA5-464C-8D1E-E2D77C2A45B8}" type="datetimeFigureOut">
              <a:rPr lang="ar-IQ" smtClean="0"/>
              <a:pPr/>
              <a:t>24/01/1439</a:t>
            </a:fld>
            <a:endParaRPr lang="ar-IQ" dirty="0"/>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dirty="0"/>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21757B6-715B-4408-AAB0-8C31662B3A2F}" type="slidenum">
              <a:rPr lang="ar-IQ" smtClean="0"/>
              <a:pPr/>
              <a:t>‹#›</a:t>
            </a:fld>
            <a:endParaRPr lang="ar-IQ" dirty="0"/>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blinds dir="vert"/>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The Grammar – Translation Method</a:t>
            </a:r>
            <a:endParaRPr lang="ar-IQ" dirty="0"/>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rtl="0"/>
            <a:r>
              <a:rPr lang="en-US" dirty="0" smtClean="0"/>
              <a:t>The Advantages &amp; Disadvantages of Grammar – translation method</a:t>
            </a:r>
            <a:endParaRPr lang="ar-IQ" dirty="0"/>
          </a:p>
        </p:txBody>
      </p:sp>
      <p:sp>
        <p:nvSpPr>
          <p:cNvPr id="3" name="عنصر نائب للمحتوى 2"/>
          <p:cNvSpPr>
            <a:spLocks noGrp="1"/>
          </p:cNvSpPr>
          <p:nvPr>
            <p:ph idx="1"/>
          </p:nvPr>
        </p:nvSpPr>
        <p:spPr/>
        <p:txBody>
          <a:bodyPr>
            <a:normAutofit fontScale="62500" lnSpcReduction="20000"/>
          </a:bodyPr>
          <a:lstStyle/>
          <a:p>
            <a:pPr algn="l" rtl="0">
              <a:buFont typeface="Wingdings" pitchFamily="2" charset="2"/>
              <a:buChar char="v"/>
            </a:pPr>
            <a:r>
              <a:rPr lang="en-US" dirty="0" smtClean="0"/>
              <a:t>Advantages ( Merits )</a:t>
            </a:r>
          </a:p>
          <a:p>
            <a:pPr marL="514350" indent="-514350" algn="l" rtl="0">
              <a:buNone/>
            </a:pPr>
            <a:r>
              <a:rPr lang="en-US" dirty="0" smtClean="0"/>
              <a:t>1. It can be useful with large classes</a:t>
            </a:r>
          </a:p>
          <a:p>
            <a:pPr marL="514350" indent="-514350" algn="l" rtl="0">
              <a:buNone/>
            </a:pPr>
            <a:r>
              <a:rPr lang="en-US" dirty="0" smtClean="0"/>
              <a:t>2. It is beneficial to use in classes where there are students of various levels</a:t>
            </a:r>
          </a:p>
          <a:p>
            <a:pPr marL="514350" indent="-514350" algn="l" rtl="0">
              <a:buNone/>
            </a:pPr>
            <a:r>
              <a:rPr lang="en-US" dirty="0" smtClean="0"/>
              <a:t>3. The students understand things easily</a:t>
            </a:r>
          </a:p>
          <a:p>
            <a:pPr marL="514350" indent="-514350" algn="l" rtl="0">
              <a:buNone/>
            </a:pPr>
            <a:r>
              <a:rPr lang="en-US" dirty="0" smtClean="0"/>
              <a:t>4. It doesn’t consume time in finishing the syllabus</a:t>
            </a:r>
          </a:p>
          <a:p>
            <a:pPr marL="514350" indent="-514350" algn="l" rtl="0">
              <a:buNone/>
            </a:pPr>
            <a:r>
              <a:rPr lang="en-US" dirty="0" smtClean="0"/>
              <a:t>5. In the Grammar-Translation Method, comparison between two languages helps students to have a better understanding of the meaning of abstract words and complicated sentences.</a:t>
            </a:r>
          </a:p>
          <a:p>
            <a:pPr marL="514350" indent="-514350" algn="l" rtl="0">
              <a:buNone/>
            </a:pPr>
            <a:r>
              <a:rPr lang="en-US" dirty="0" smtClean="0"/>
              <a:t>6. Systematic study of grammatical rules plays an important role in fostering students’ ability of reading comprehension and producing grammatically correct sentences. It has special importance for students in teachers’ colleges to get a good mastery of the grammar system of the target language.</a:t>
            </a:r>
          </a:p>
          <a:p>
            <a:pPr marL="514350" indent="-514350" algn="l" rtl="0">
              <a:buNone/>
            </a:pPr>
            <a:r>
              <a:rPr lang="en-US" dirty="0" smtClean="0"/>
              <a:t>7. The focus on understanding literary texts provides the situation in which reading and writing abilities are well trained.</a:t>
            </a:r>
          </a:p>
          <a:p>
            <a:pPr marL="514350" indent="-514350" algn="l" rtl="0">
              <a:buNone/>
            </a:pPr>
            <a:r>
              <a:rPr lang="en-US" dirty="0" smtClean="0"/>
              <a:t>8. Least stressful for students as they use their native language. </a:t>
            </a:r>
          </a:p>
          <a:p>
            <a:pPr marL="514350" indent="-514350" algn="l" rtl="0">
              <a:buAutoNum type="arabicPeriod"/>
            </a:pPr>
            <a:endParaRPr lang="en-US" dirty="0" smtClean="0"/>
          </a:p>
          <a:p>
            <a:pPr marL="514350" indent="-514350" algn="l" rtl="0">
              <a:buAutoNum type="arabicPeriod"/>
            </a:pPr>
            <a:endParaRPr lang="ar-IQ" dirty="0"/>
          </a:p>
        </p:txBody>
      </p:sp>
    </p:spTree>
  </p:cSld>
  <p:clrMapOvr>
    <a:masterClrMapping/>
  </p:clrMapOvr>
  <p:transition>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0"/>
            <a:r>
              <a:rPr lang="en-US" dirty="0" smtClean="0"/>
              <a:t> Disadvantages </a:t>
            </a:r>
            <a:r>
              <a:rPr lang="en-US" smtClean="0"/>
              <a:t>( Demerits )</a:t>
            </a:r>
            <a:endParaRPr lang="ar-IQ" dirty="0"/>
          </a:p>
        </p:txBody>
      </p:sp>
      <p:sp>
        <p:nvSpPr>
          <p:cNvPr id="3" name="عنصر نائب للمحتوى 2"/>
          <p:cNvSpPr>
            <a:spLocks noGrp="1"/>
          </p:cNvSpPr>
          <p:nvPr>
            <p:ph idx="1"/>
          </p:nvPr>
        </p:nvSpPr>
        <p:spPr/>
        <p:txBody>
          <a:bodyPr>
            <a:normAutofit fontScale="62500" lnSpcReduction="20000"/>
          </a:bodyPr>
          <a:lstStyle/>
          <a:p>
            <a:pPr marL="514350" indent="-514350" algn="l" rtl="0">
              <a:buAutoNum type="arabicPeriod"/>
            </a:pPr>
            <a:r>
              <a:rPr lang="en-US" dirty="0" smtClean="0"/>
              <a:t>No oral work is done</a:t>
            </a:r>
          </a:p>
          <a:p>
            <a:pPr marL="514350" indent="-514350" algn="l" rtl="0">
              <a:buAutoNum type="arabicPeriod"/>
            </a:pPr>
            <a:r>
              <a:rPr lang="en-US" dirty="0" smtClean="0"/>
              <a:t>Teaching pronunciation is totally neglected</a:t>
            </a:r>
          </a:p>
          <a:p>
            <a:pPr marL="514350" indent="-514350" algn="l" rtl="0">
              <a:buAutoNum type="arabicPeriod"/>
            </a:pPr>
            <a:r>
              <a:rPr lang="en-US" dirty="0" smtClean="0"/>
              <a:t>Everything is done in the native language, whereas the target language is ignored</a:t>
            </a:r>
          </a:p>
          <a:p>
            <a:pPr marL="514350" indent="-514350" algn="l" rtl="0">
              <a:buAutoNum type="arabicPeriod"/>
            </a:pPr>
            <a:r>
              <a:rPr lang="en-US" dirty="0" smtClean="0"/>
              <a:t>Main emphasis is given on the rules of grammar</a:t>
            </a:r>
          </a:p>
          <a:p>
            <a:pPr marL="514350" indent="-514350" algn="l" rtl="0">
              <a:buAutoNum type="arabicPeriod"/>
            </a:pPr>
            <a:r>
              <a:rPr lang="en-US" dirty="0" smtClean="0"/>
              <a:t>Students learn mainly through translation</a:t>
            </a:r>
          </a:p>
          <a:p>
            <a:pPr marL="514350" indent="-514350" algn="l" rtl="0">
              <a:buAutoNum type="arabicPeriod"/>
            </a:pPr>
            <a:r>
              <a:rPr lang="en-US" dirty="0" smtClean="0"/>
              <a:t>No speaking in the target language is possible, the only thrust is on reading</a:t>
            </a:r>
          </a:p>
          <a:p>
            <a:pPr marL="514350" indent="-514350" algn="l" rtl="0">
              <a:buAutoNum type="arabicPeriod"/>
            </a:pPr>
            <a:r>
              <a:rPr lang="en-US" dirty="0" smtClean="0"/>
              <a:t>Everything is presented by the teacher</a:t>
            </a:r>
          </a:p>
          <a:p>
            <a:pPr marL="514350" indent="-514350" algn="l" rtl="0">
              <a:buAutoNum type="arabicPeriod"/>
            </a:pPr>
            <a:r>
              <a:rPr lang="en-US" dirty="0" smtClean="0"/>
              <a:t>No possibility for the students to develop power of thinking in the target language</a:t>
            </a:r>
          </a:p>
          <a:p>
            <a:pPr marL="514350" indent="-514350" algn="l" rtl="0">
              <a:buAutoNum type="arabicPeriod"/>
            </a:pPr>
            <a:r>
              <a:rPr lang="en-US" dirty="0" smtClean="0"/>
              <a:t>the texts are mostly taken form literary works. The language learned often doesn’t meet the practical needs of the learners.</a:t>
            </a:r>
          </a:p>
          <a:p>
            <a:pPr marL="514350" indent="-514350" algn="l" rtl="0">
              <a:buAutoNum type="arabicPeriod"/>
            </a:pPr>
            <a:r>
              <a:rPr lang="en-US" dirty="0" smtClean="0"/>
              <a:t>Memorizing grammar rules and bilingual word lists does not motivate students to actively communicate in the target language.</a:t>
            </a:r>
          </a:p>
          <a:p>
            <a:pPr marL="514350" indent="-514350" algn="l" rtl="0">
              <a:buAutoNum type="arabicPeriod"/>
            </a:pPr>
            <a:endParaRPr lang="en-US" dirty="0" smtClean="0"/>
          </a:p>
          <a:p>
            <a:pPr algn="l" rtl="0">
              <a:buNone/>
            </a:pPr>
            <a:endParaRPr lang="ar-IQ" dirty="0"/>
          </a:p>
        </p:txBody>
      </p:sp>
    </p:spTree>
  </p:cSld>
  <p:clrMapOvr>
    <a:masterClrMapping/>
  </p:clrMapOvr>
  <p:transition>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dirty="0" smtClean="0"/>
              <a:t>Activity</a:t>
            </a:r>
            <a:endParaRPr lang="ar-IQ" dirty="0"/>
          </a:p>
        </p:txBody>
      </p:sp>
      <p:sp>
        <p:nvSpPr>
          <p:cNvPr id="3" name="عنصر نائب للمحتوى 2"/>
          <p:cNvSpPr>
            <a:spLocks noGrp="1"/>
          </p:cNvSpPr>
          <p:nvPr>
            <p:ph idx="1"/>
          </p:nvPr>
        </p:nvSpPr>
        <p:spPr/>
        <p:txBody>
          <a:bodyPr>
            <a:normAutofit fontScale="85000" lnSpcReduction="10000"/>
          </a:bodyPr>
          <a:lstStyle/>
          <a:p>
            <a:pPr algn="just" rtl="0">
              <a:buNone/>
            </a:pPr>
            <a:r>
              <a:rPr lang="en-US" dirty="0" smtClean="0"/>
              <a:t>Q1. The Grammar – translation method teaches students about the target language, but not how to use it. Explain</a:t>
            </a:r>
          </a:p>
          <a:p>
            <a:pPr algn="just" rtl="0">
              <a:buNone/>
            </a:pPr>
            <a:r>
              <a:rPr lang="en-US" dirty="0" smtClean="0"/>
              <a:t>Answer : It is observed that many foreign language learners know the rules of the target language, and even they are able to correct the ungrammatical sentences. However, those students face difficulty in communicating with others in the foreign language.</a:t>
            </a:r>
          </a:p>
          <a:p>
            <a:pPr algn="just" rtl="0">
              <a:buNone/>
            </a:pPr>
            <a:r>
              <a:rPr lang="en-US" dirty="0" smtClean="0"/>
              <a:t>Q2. What are the clues </a:t>
            </a:r>
            <a:r>
              <a:rPr lang="en-US" dirty="0" smtClean="0"/>
              <a:t>that </a:t>
            </a:r>
            <a:r>
              <a:rPr lang="en-US" dirty="0" smtClean="0"/>
              <a:t>this method had its origin in the teaching of the classical languages, Greek and  Latin ?</a:t>
            </a:r>
          </a:p>
          <a:p>
            <a:pPr algn="just" rtl="0">
              <a:buNone/>
            </a:pPr>
            <a:r>
              <a:rPr lang="en-US" dirty="0" smtClean="0"/>
              <a:t>Answer : </a:t>
            </a:r>
            <a:endParaRPr lang="ar-IQ" dirty="0"/>
          </a:p>
        </p:txBody>
      </p:sp>
    </p:spTree>
  </p:cSld>
  <p:clrMapOvr>
    <a:masterClrMapping/>
  </p:clrMapOvr>
  <p:transition>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Introduction</a:t>
            </a:r>
            <a:endParaRPr lang="ar-IQ" dirty="0"/>
          </a:p>
        </p:txBody>
      </p:sp>
      <p:sp>
        <p:nvSpPr>
          <p:cNvPr id="3" name="عنصر نائب للمحتوى 2"/>
          <p:cNvSpPr>
            <a:spLocks noGrp="1"/>
          </p:cNvSpPr>
          <p:nvPr>
            <p:ph idx="1"/>
          </p:nvPr>
        </p:nvSpPr>
        <p:spPr/>
        <p:txBody>
          <a:bodyPr/>
          <a:lstStyle/>
          <a:p>
            <a:pPr algn="l" rtl="0"/>
            <a:r>
              <a:rPr lang="en-US" dirty="0" smtClean="0"/>
              <a:t>The grammar-translation method of foreign language teaching is one of the most traditional methods, dating back to the late 19</a:t>
            </a:r>
            <a:r>
              <a:rPr lang="en-US" baseline="30000" dirty="0" smtClean="0"/>
              <a:t>th</a:t>
            </a:r>
            <a:r>
              <a:rPr lang="en-US" dirty="0" smtClean="0"/>
              <a:t> and early 20</a:t>
            </a:r>
            <a:r>
              <a:rPr lang="en-US" baseline="30000" dirty="0" smtClean="0"/>
              <a:t>th</a:t>
            </a:r>
            <a:r>
              <a:rPr lang="en-US" dirty="0" smtClean="0"/>
              <a:t> centuries.</a:t>
            </a:r>
          </a:p>
          <a:p>
            <a:pPr algn="l" rtl="0"/>
            <a:r>
              <a:rPr lang="en-US" dirty="0" smtClean="0"/>
              <a:t>It is also called the classical </a:t>
            </a:r>
            <a:r>
              <a:rPr lang="en-US" dirty="0" err="1" smtClean="0"/>
              <a:t>mehod</a:t>
            </a:r>
            <a:r>
              <a:rPr lang="en-US" dirty="0" smtClean="0"/>
              <a:t> as it was used to teach classical languages, Latin and Greek.</a:t>
            </a:r>
            <a:endParaRPr lang="ar-IQ" dirty="0"/>
          </a:p>
        </p:txBody>
      </p:sp>
    </p:spTree>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Principles</a:t>
            </a:r>
            <a:endParaRPr lang="ar-IQ" dirty="0"/>
          </a:p>
        </p:txBody>
      </p:sp>
      <p:sp>
        <p:nvSpPr>
          <p:cNvPr id="3" name="عنصر نائب للمحتوى 2"/>
          <p:cNvSpPr>
            <a:spLocks noGrp="1"/>
          </p:cNvSpPr>
          <p:nvPr>
            <p:ph idx="1"/>
          </p:nvPr>
        </p:nvSpPr>
        <p:spPr/>
        <p:txBody>
          <a:bodyPr/>
          <a:lstStyle/>
          <a:p>
            <a:pPr marL="514350" indent="-514350" algn="l" rtl="0">
              <a:buAutoNum type="arabicPeriod"/>
            </a:pPr>
            <a:r>
              <a:rPr lang="en-US" dirty="0" smtClean="0"/>
              <a:t>Teacher’s Objective</a:t>
            </a:r>
          </a:p>
          <a:p>
            <a:pPr marL="514350" indent="-514350" algn="l" rtl="0">
              <a:buNone/>
            </a:pPr>
            <a:r>
              <a:rPr lang="en-US" dirty="0" smtClean="0"/>
              <a:t>To enable students to read and translate target language literature which is considered superior to spoken language. It also aims at further students’ general </a:t>
            </a:r>
            <a:r>
              <a:rPr lang="en-US" dirty="0" err="1" smtClean="0"/>
              <a:t>intellctual</a:t>
            </a:r>
            <a:r>
              <a:rPr lang="en-US" dirty="0" smtClean="0"/>
              <a:t> development.</a:t>
            </a:r>
          </a:p>
          <a:p>
            <a:pPr marL="514350" indent="-514350" algn="l" rtl="0">
              <a:buNone/>
            </a:pPr>
            <a:endParaRPr lang="en-US" dirty="0" smtClean="0"/>
          </a:p>
          <a:p>
            <a:pPr marL="514350" indent="-514350" algn="l" rtl="0">
              <a:buNone/>
            </a:pPr>
            <a:endParaRPr lang="ar-IQ" dirty="0"/>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57166"/>
            <a:ext cx="8686800" cy="6143668"/>
          </a:xfrm>
        </p:spPr>
        <p:txBody>
          <a:bodyPr/>
          <a:lstStyle/>
          <a:p>
            <a:pPr algn="l" rtl="0">
              <a:buNone/>
            </a:pPr>
            <a:r>
              <a:rPr lang="en-US" dirty="0" smtClean="0"/>
              <a:t>2. Teacher and students’ roles :</a:t>
            </a:r>
          </a:p>
          <a:p>
            <a:pPr algn="l" rtl="0">
              <a:buNone/>
            </a:pPr>
            <a:r>
              <a:rPr lang="en-US" dirty="0" smtClean="0"/>
              <a:t>Their roles are the traditional one; he teacher has the authority and the students are passive taking everything from the teacher.</a:t>
            </a:r>
          </a:p>
          <a:p>
            <a:pPr algn="l" rtl="0">
              <a:buNone/>
            </a:pPr>
            <a:r>
              <a:rPr lang="en-US" dirty="0" smtClean="0"/>
              <a:t>3. The teaching/learning characteristics</a:t>
            </a:r>
          </a:p>
          <a:p>
            <a:pPr algn="l" rtl="0">
              <a:buNone/>
            </a:pPr>
            <a:r>
              <a:rPr lang="en-US" dirty="0" smtClean="0"/>
              <a:t>Students are taught through reading and translating. The target language grammar is taught deductively; they are given the grammar rules and apply them to examples, are told to memorize them, learning verbs conjugation and memorizing vocabulary.</a:t>
            </a:r>
          </a:p>
          <a:p>
            <a:pPr algn="l" rtl="0">
              <a:buNone/>
            </a:pPr>
            <a:endParaRPr lang="en-US" dirty="0" smtClean="0"/>
          </a:p>
          <a:p>
            <a:pPr algn="l" rtl="0">
              <a:buNone/>
            </a:pPr>
            <a:endParaRPr lang="ar-IQ" dirty="0"/>
          </a:p>
        </p:txBody>
      </p:sp>
    </p:spTree>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428604"/>
            <a:ext cx="8686800" cy="6215106"/>
          </a:xfrm>
        </p:spPr>
        <p:txBody>
          <a:bodyPr>
            <a:normAutofit fontScale="92500" lnSpcReduction="10000"/>
          </a:bodyPr>
          <a:lstStyle/>
          <a:p>
            <a:pPr algn="l" rtl="0">
              <a:buNone/>
            </a:pPr>
            <a:r>
              <a:rPr lang="en-US" dirty="0" smtClean="0"/>
              <a:t>4. </a:t>
            </a:r>
            <a:r>
              <a:rPr lang="en-US" dirty="0" err="1" smtClean="0"/>
              <a:t>Intercation</a:t>
            </a:r>
            <a:endParaRPr lang="en-US" dirty="0" smtClean="0"/>
          </a:p>
          <a:p>
            <a:pPr algn="l" rtl="0">
              <a:buNone/>
            </a:pPr>
            <a:r>
              <a:rPr lang="en-US" dirty="0" smtClean="0"/>
              <a:t>Most of it is teacher-student </a:t>
            </a:r>
            <a:r>
              <a:rPr lang="en-US" dirty="0" err="1" smtClean="0"/>
              <a:t>ype</a:t>
            </a:r>
            <a:endParaRPr lang="en-US" dirty="0" smtClean="0"/>
          </a:p>
          <a:p>
            <a:pPr algn="l" rtl="0">
              <a:buNone/>
            </a:pPr>
            <a:r>
              <a:rPr lang="en-US" dirty="0" smtClean="0"/>
              <a:t>5. Students’ feelings : Not considered</a:t>
            </a:r>
          </a:p>
          <a:p>
            <a:pPr algn="l" rtl="0">
              <a:buNone/>
            </a:pPr>
            <a:r>
              <a:rPr lang="en-US" dirty="0" smtClean="0"/>
              <a:t>6. Language areas and skills emphasized</a:t>
            </a:r>
          </a:p>
          <a:p>
            <a:pPr algn="l" rtl="0">
              <a:buNone/>
            </a:pPr>
            <a:r>
              <a:rPr lang="en-US" dirty="0" smtClean="0"/>
              <a:t>Vocabulary and grammar</a:t>
            </a:r>
          </a:p>
          <a:p>
            <a:pPr algn="l" rtl="0">
              <a:buNone/>
            </a:pPr>
            <a:r>
              <a:rPr lang="en-US" dirty="0" smtClean="0"/>
              <a:t>Reading and writing</a:t>
            </a:r>
          </a:p>
          <a:p>
            <a:pPr algn="l" rtl="0">
              <a:buNone/>
            </a:pPr>
            <a:r>
              <a:rPr lang="en-US" dirty="0" smtClean="0"/>
              <a:t>Little attention is given to listening and speaking</a:t>
            </a:r>
          </a:p>
          <a:p>
            <a:pPr algn="l" rtl="0">
              <a:buNone/>
            </a:pPr>
            <a:r>
              <a:rPr lang="en-US" dirty="0" smtClean="0"/>
              <a:t>Pronunciation is not taught.</a:t>
            </a:r>
          </a:p>
          <a:p>
            <a:pPr algn="l" rtl="0">
              <a:buNone/>
            </a:pPr>
            <a:r>
              <a:rPr lang="en-US" dirty="0" smtClean="0"/>
              <a:t>7. How are language and culture viewed</a:t>
            </a:r>
          </a:p>
          <a:p>
            <a:pPr algn="l" rtl="0">
              <a:buNone/>
            </a:pPr>
            <a:r>
              <a:rPr lang="en-US" dirty="0" smtClean="0"/>
              <a:t>Literary language is superior to the spoken one. Culture is viewed to consist of literature and fine arts.</a:t>
            </a:r>
          </a:p>
          <a:p>
            <a:pPr algn="l" rtl="0">
              <a:buNone/>
            </a:pPr>
            <a:endParaRPr lang="ar-IQ" dirty="0"/>
          </a:p>
        </p:txBody>
      </p:sp>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14290"/>
            <a:ext cx="8686800" cy="5865835"/>
          </a:xfrm>
        </p:spPr>
        <p:txBody>
          <a:bodyPr/>
          <a:lstStyle/>
          <a:p>
            <a:pPr algn="l" rtl="0">
              <a:buNone/>
            </a:pPr>
            <a:r>
              <a:rPr lang="en-US" dirty="0" smtClean="0"/>
              <a:t>8. The role of the students’ native language</a:t>
            </a:r>
          </a:p>
          <a:p>
            <a:pPr algn="l" rtl="0">
              <a:buNone/>
            </a:pPr>
            <a:r>
              <a:rPr lang="en-US" dirty="0" smtClean="0"/>
              <a:t>The students are taught through translation to the mother tongue. The language used by the teacher in explanation is mostly the native language.</a:t>
            </a:r>
          </a:p>
          <a:p>
            <a:pPr algn="l" rtl="0">
              <a:buNone/>
            </a:pPr>
            <a:r>
              <a:rPr lang="en-US" dirty="0" smtClean="0"/>
              <a:t>9. Evaluation</a:t>
            </a:r>
          </a:p>
          <a:p>
            <a:pPr algn="l" rtl="0">
              <a:buNone/>
            </a:pPr>
            <a:r>
              <a:rPr lang="en-US" dirty="0" smtClean="0"/>
              <a:t>The teacher evaluates students through translating texts from TL into the NL and vice versa. Besides There are questions about grammar and </a:t>
            </a:r>
            <a:r>
              <a:rPr lang="en-US" dirty="0" err="1" smtClean="0"/>
              <a:t>vocablary</a:t>
            </a:r>
            <a:r>
              <a:rPr lang="en-US" dirty="0" smtClean="0"/>
              <a:t>.</a:t>
            </a:r>
            <a:endParaRPr lang="ar-IQ" dirty="0"/>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85728"/>
            <a:ext cx="8686800" cy="6286544"/>
          </a:xfrm>
        </p:spPr>
        <p:txBody>
          <a:bodyPr/>
          <a:lstStyle/>
          <a:p>
            <a:pPr algn="l" rtl="0">
              <a:buNone/>
            </a:pPr>
            <a:r>
              <a:rPr lang="en-US" dirty="0" smtClean="0"/>
              <a:t>10. Error Correction</a:t>
            </a:r>
          </a:p>
          <a:p>
            <a:pPr algn="l" rtl="0">
              <a:buNone/>
            </a:pPr>
            <a:r>
              <a:rPr lang="en-US" dirty="0" smtClean="0"/>
              <a:t>It is mainly done by the teacher as it is very important that the students get the </a:t>
            </a:r>
            <a:r>
              <a:rPr lang="en-US" smtClean="0"/>
              <a:t>correct answer.</a:t>
            </a:r>
            <a:endParaRPr lang="ar-IQ" dirty="0"/>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Techniques</a:t>
            </a:r>
            <a:endParaRPr lang="ar-IQ" dirty="0"/>
          </a:p>
        </p:txBody>
      </p:sp>
      <p:sp>
        <p:nvSpPr>
          <p:cNvPr id="3" name="عنصر نائب للمحتوى 2"/>
          <p:cNvSpPr>
            <a:spLocks noGrp="1"/>
          </p:cNvSpPr>
          <p:nvPr>
            <p:ph idx="1"/>
          </p:nvPr>
        </p:nvSpPr>
        <p:spPr/>
        <p:txBody>
          <a:bodyPr/>
          <a:lstStyle/>
          <a:p>
            <a:pPr marL="514350" indent="-514350" algn="l" rtl="0">
              <a:buAutoNum type="arabicPeriod"/>
            </a:pPr>
            <a:r>
              <a:rPr lang="en-US" dirty="0" smtClean="0"/>
              <a:t>Translation</a:t>
            </a:r>
          </a:p>
          <a:p>
            <a:pPr marL="514350" indent="-514350" algn="l" rtl="0">
              <a:buAutoNum type="arabicPeriod"/>
            </a:pPr>
            <a:r>
              <a:rPr lang="en-US" dirty="0" smtClean="0"/>
              <a:t>Reading comprehension questions … They are sequenced to be in three groups</a:t>
            </a:r>
          </a:p>
          <a:p>
            <a:pPr marL="514350" indent="-514350" algn="l" rtl="0">
              <a:buAutoNum type="alphaUcPeriod"/>
            </a:pPr>
            <a:r>
              <a:rPr lang="en-US" dirty="0" smtClean="0"/>
              <a:t>Questions asking for information contained in the passage</a:t>
            </a:r>
          </a:p>
          <a:p>
            <a:pPr marL="514350" indent="-514350" algn="l" rtl="0">
              <a:buAutoNum type="alphaUcPeriod"/>
            </a:pPr>
            <a:r>
              <a:rPr lang="en-US" dirty="0" smtClean="0"/>
              <a:t>Questions depend on inferences</a:t>
            </a:r>
          </a:p>
          <a:p>
            <a:pPr marL="514350" indent="-514350" algn="l" rtl="0">
              <a:buAutoNum type="alphaUcPeriod"/>
            </a:pPr>
            <a:r>
              <a:rPr lang="en-US" dirty="0" smtClean="0"/>
              <a:t>Questions require students to relate the passage to their own experience</a:t>
            </a:r>
            <a:endParaRPr lang="ar-IQ" dirty="0"/>
          </a:p>
        </p:txBody>
      </p:sp>
    </p:spTree>
  </p:cSld>
  <p:clrMapOvr>
    <a:masterClrMapping/>
  </p:clrMapOvr>
  <p:transition>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85728"/>
            <a:ext cx="8686800" cy="5794397"/>
          </a:xfrm>
        </p:spPr>
        <p:txBody>
          <a:bodyPr>
            <a:normAutofit fontScale="85000" lnSpcReduction="10000"/>
          </a:bodyPr>
          <a:lstStyle/>
          <a:p>
            <a:pPr algn="l" rtl="0">
              <a:buNone/>
            </a:pPr>
            <a:r>
              <a:rPr lang="en-US" dirty="0" smtClean="0"/>
              <a:t>3. Synonyms/Antonyms</a:t>
            </a:r>
          </a:p>
          <a:p>
            <a:pPr algn="l" rtl="0">
              <a:buNone/>
            </a:pPr>
            <a:r>
              <a:rPr lang="en-US" dirty="0" smtClean="0"/>
              <a:t>4. Cognates</a:t>
            </a:r>
          </a:p>
          <a:p>
            <a:pPr algn="l" rtl="0">
              <a:buNone/>
            </a:pPr>
            <a:r>
              <a:rPr lang="en-US" dirty="0" smtClean="0"/>
              <a:t>5 Deductive Application of Rules : The teacher explains the rules and gives examples. Once students understand the rules, they are asked to apply them to some different examples.</a:t>
            </a:r>
          </a:p>
          <a:p>
            <a:pPr algn="l" rtl="0">
              <a:buNone/>
            </a:pPr>
            <a:r>
              <a:rPr lang="en-US" dirty="0" smtClean="0"/>
              <a:t>6. Exercises ( Fill-in-the-blanks )</a:t>
            </a:r>
          </a:p>
          <a:p>
            <a:pPr algn="l" rtl="0">
              <a:buNone/>
            </a:pPr>
            <a:r>
              <a:rPr lang="en-US" dirty="0" smtClean="0"/>
              <a:t>7. Memorization ( lists of target language words with their meanings and verbs conjugation )</a:t>
            </a:r>
          </a:p>
          <a:p>
            <a:pPr algn="l" rtl="0">
              <a:buNone/>
            </a:pPr>
            <a:r>
              <a:rPr lang="en-US" dirty="0" smtClean="0"/>
              <a:t>8. Use words in sentences ( making sentences including the new words being learned )</a:t>
            </a:r>
          </a:p>
          <a:p>
            <a:pPr algn="l" rtl="0">
              <a:buNone/>
            </a:pPr>
            <a:r>
              <a:rPr lang="en-US" dirty="0" smtClean="0"/>
              <a:t>9. Composition ( asking students to write a composition based on idea taken from the reading passage or asking the to write a précis of the reading passage )</a:t>
            </a:r>
          </a:p>
          <a:p>
            <a:pPr algn="l" rtl="0">
              <a:buNone/>
            </a:pPr>
            <a:endParaRPr lang="ar-IQ" dirty="0"/>
          </a:p>
        </p:txBody>
      </p:sp>
    </p:spTree>
  </p:cSld>
  <p:clrMapOvr>
    <a:masterClrMapping/>
  </p:clrMapOvr>
  <p:transition>
    <p:blinds dir="vert"/>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239</TotalTime>
  <Words>840</Words>
  <Application>Microsoft Office PowerPoint</Application>
  <PresentationFormat>عرض على الشاشة (3:4)‏</PresentationFormat>
  <Paragraphs>66</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رحلة</vt:lpstr>
      <vt:lpstr>The Grammar – Translation Method</vt:lpstr>
      <vt:lpstr>Introduction</vt:lpstr>
      <vt:lpstr>Principles</vt:lpstr>
      <vt:lpstr>الشريحة 4</vt:lpstr>
      <vt:lpstr>الشريحة 5</vt:lpstr>
      <vt:lpstr>الشريحة 6</vt:lpstr>
      <vt:lpstr>الشريحة 7</vt:lpstr>
      <vt:lpstr>Techniques</vt:lpstr>
      <vt:lpstr>الشريحة 9</vt:lpstr>
      <vt:lpstr>The Advantages &amp; Disadvantages of Grammar – translation method</vt:lpstr>
      <vt:lpstr> Disadvantages ( Demerits )</vt:lpstr>
      <vt:lpstr>Activity</vt:lpstr>
    </vt:vector>
  </TitlesOfParts>
  <Company>LARA PC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Grammar – Translation Method</dc:title>
  <dc:creator>ALI SAHIUNY</dc:creator>
  <cp:lastModifiedBy>ALI SAHIUNY</cp:lastModifiedBy>
  <cp:revision>31</cp:revision>
  <dcterms:created xsi:type="dcterms:W3CDTF">2017-10-08T19:54:42Z</dcterms:created>
  <dcterms:modified xsi:type="dcterms:W3CDTF">2017-10-14T19:55:46Z</dcterms:modified>
</cp:coreProperties>
</file>